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406" r:id="rId3"/>
    <p:sldId id="443" r:id="rId4"/>
    <p:sldId id="451" r:id="rId5"/>
    <p:sldId id="444" r:id="rId6"/>
    <p:sldId id="450" r:id="rId7"/>
    <p:sldId id="449" r:id="rId8"/>
    <p:sldId id="445" r:id="rId9"/>
    <p:sldId id="389" r:id="rId10"/>
    <p:sldId id="446" r:id="rId11"/>
    <p:sldId id="452" r:id="rId12"/>
    <p:sldId id="453" r:id="rId13"/>
    <p:sldId id="441" r:id="rId14"/>
    <p:sldId id="442" r:id="rId15"/>
    <p:sldId id="462" r:id="rId16"/>
    <p:sldId id="463" r:id="rId17"/>
    <p:sldId id="457" r:id="rId18"/>
    <p:sldId id="459" r:id="rId19"/>
    <p:sldId id="461" r:id="rId20"/>
    <p:sldId id="460" r:id="rId21"/>
    <p:sldId id="458" r:id="rId22"/>
    <p:sldId id="4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7215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279739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90931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40992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92163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823546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70238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18729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1"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high TCR diversity/richness/evenness (all same here, highly polyclonal synonyms) in blood </a:t>
            </a:r>
            <a:r>
              <a:rPr lang="en-US" b="1" dirty="0" err="1">
                <a:solidFill>
                  <a:srgbClr val="569CD6"/>
                </a:solidFill>
                <a:effectLst/>
                <a:latin typeface="Menlo" panose="020B0609030804020204" pitchFamily="49" charset="0"/>
              </a:rPr>
              <a:t>associted</a:t>
            </a:r>
            <a:r>
              <a:rPr lang="en-US" b="1" dirty="0">
                <a:solidFill>
                  <a:srgbClr val="569CD6"/>
                </a:solidFill>
                <a:effectLst/>
                <a:latin typeface="Menlo" panose="020B0609030804020204" pitchFamily="49" charset="0"/>
              </a:rPr>
              <a:t>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1" dirty="0">
              <a:solidFill>
                <a:srgbClr val="569CD6"/>
              </a:solidFill>
              <a:effectLst/>
              <a:latin typeface="Menlo" panose="020B0609030804020204" pitchFamily="49" charset="0"/>
            </a:endParaRPr>
          </a:p>
          <a:p>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tumor type matters for ICB response: melanoma/NSCLC have higher response rates, colon/endometrium cancers do not respond well to ICB (although those with high microsatellite instability and </a:t>
            </a:r>
            <a:r>
              <a:rPr lang="en-US" b="1" dirty="0" err="1">
                <a:solidFill>
                  <a:srgbClr val="569CD6"/>
                </a:solidFill>
                <a:effectLst/>
                <a:latin typeface="Menlo" panose="020B0609030804020204" pitchFamily="49" charset="0"/>
              </a:rPr>
              <a:t>MMRd</a:t>
            </a:r>
            <a:r>
              <a:rPr lang="en-US" b="1" dirty="0">
                <a:solidFill>
                  <a:srgbClr val="569CD6"/>
                </a:solidFill>
                <a:effectLst/>
                <a:latin typeface="Menlo" panose="020B0609030804020204" pitchFamily="49" charset="0"/>
              </a:rPr>
              <a:t> </a:t>
            </a:r>
            <a:r>
              <a:rPr lang="en-US" b="1" dirty="0" err="1">
                <a:solidFill>
                  <a:srgbClr val="569CD6"/>
                </a:solidFill>
                <a:effectLst/>
                <a:latin typeface="Menlo" panose="020B0609030804020204" pitchFamily="49" charset="0"/>
              </a:rPr>
              <a:t>repsond</a:t>
            </a:r>
            <a:r>
              <a:rPr lang="en-US" b="1" dirty="0">
                <a:solidFill>
                  <a:srgbClr val="569CD6"/>
                </a:solidFill>
                <a:effectLst/>
                <a:latin typeface="Menlo" panose="020B0609030804020204" pitchFamily="49" charset="0"/>
              </a:rPr>
              <a:t> well), tumor burden is a good predictor of ICB response (neoantigen generation to elicit antitumor immunity)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 A multi-</a:t>
            </a:r>
            <a:r>
              <a:rPr lang="en-US" b="1" dirty="0" err="1">
                <a:solidFill>
                  <a:srgbClr val="569CD6"/>
                </a:solidFill>
                <a:effectLst/>
                <a:latin typeface="Menlo" panose="020B0609030804020204" pitchFamily="49" charset="0"/>
              </a:rPr>
              <a:t>omic</a:t>
            </a:r>
            <a:r>
              <a:rPr lang="en-US" b="1"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a:solidFill>
                  <a:srgbClr val="6796E6"/>
                </a:solidFill>
                <a:effectLst/>
                <a:latin typeface="Menlo" panose="020B0609030804020204" pitchFamily="49" charset="0"/>
              </a:rPr>
              <a:t>-</a:t>
            </a:r>
            <a:r>
              <a:rPr lang="en-US" b="0">
                <a:solidFill>
                  <a:srgbClr val="CCCCCC"/>
                </a:solidFill>
                <a:effectLst/>
                <a:latin typeface="Menlo" panose="020B0609030804020204" pitchFamily="49" charset="0"/>
              </a:rPr>
              <a:t> </a:t>
            </a:r>
            <a:r>
              <a:rPr lang="en-US" b="1">
                <a:solidFill>
                  <a:srgbClr val="569CD6"/>
                </a:solidFill>
                <a:effectLst/>
                <a:latin typeface="Menlo" panose="020B0609030804020204" pitchFamily="49" charset="0"/>
              </a:rPr>
              <a:t>**neither pre-treatment TCR clonality nor changes in clonality after ICB correlate with response**</a:t>
            </a:r>
            <a:endParaRPr lang="en-US"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41357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212121"/>
                </a:solidFill>
                <a:effectLst/>
                <a:latin typeface="Cambria" panose="02040503050406030204" pitchFamily="18" charset="0"/>
              </a:rPr>
              <a:t>Autoimmune toxicity occurs in up to 60% of patients treated with immune checkpoint inhibitor (ICI) therapy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558211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External validation of biomarkers for immune-related adverse events after immune checkpoint inhibition</a:t>
            </a:r>
            <a:r>
              <a:rPr lang="en-US" b="0" i="0" dirty="0">
                <a:solidFill>
                  <a:srgbClr val="CCCCCC"/>
                </a:solidFill>
                <a:effectLst/>
                <a:latin typeface="Menlo" panose="020B0609030804020204" pitchFamily="49" charset="0"/>
              </a:rPr>
              <a:t>: </a:t>
            </a: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activated CD4 effector memory T abundance and TCR diversity associated with </a:t>
            </a:r>
            <a:r>
              <a:rPr lang="en-US" b="1"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some circulating PD-1</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share TCR sequences with T cells in TME, and this frequency predicts ICB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a:solidFill>
                  <a:srgbClr val="6796E6"/>
                </a:solidFill>
                <a:effectLst/>
                <a:latin typeface="Menlo" panose="020B0609030804020204" pitchFamily="49" charset="0"/>
              </a:rPr>
              <a:t>-</a:t>
            </a:r>
            <a:r>
              <a:rPr lang="en-US" b="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2202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Picture from </a:t>
            </a:r>
            <a:r>
              <a:rPr lang="en-US" b="0" i="0" u="none" strike="noStrike" dirty="0">
                <a:solidFill>
                  <a:srgbClr val="1F1F1F"/>
                </a:solidFill>
                <a:effectLst/>
                <a:latin typeface="ElsevierGulliver"/>
              </a:rPr>
              <a:t>Advanced materials for management of immune-related adverse events induced by immune checkpoint inhibitors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effectLst/>
              </a:rPr>
              <a:t>We want to confirm that TCR expansion is directly related to </a:t>
            </a:r>
            <a:r>
              <a:rPr lang="en-US" b="0" i="0" u="none" strike="noStrike" dirty="0" err="1">
                <a:effectLst/>
              </a:rPr>
              <a:t>irAE</a:t>
            </a:r>
            <a:r>
              <a:rPr lang="en-US" b="0" i="0" u="none" strike="noStrike" dirty="0">
                <a:effectLst/>
              </a:rPr>
              <a:t>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TCR conceivably could recognize ~ 1 million peptides, </a:t>
            </a:r>
            <a:r>
              <a:rPr lang="en-US" b="1" dirty="0" err="1">
                <a:solidFill>
                  <a:srgbClr val="569CD6"/>
                </a:solidFill>
                <a:effectLst/>
                <a:latin typeface="Menlo" panose="020B0609030804020204" pitchFamily="49" charset="0"/>
              </a:rPr>
              <a:t>crossreactive</a:t>
            </a:r>
            <a:r>
              <a:rPr lang="en-US" b="1"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1" dirty="0" err="1">
                <a:solidFill>
                  <a:srgbClr val="569CD6"/>
                </a:solidFill>
                <a:effectLst/>
                <a:latin typeface="Menlo" panose="020B0609030804020204" pitchFamily="49" charset="0"/>
              </a:rPr>
              <a:t>crossreactivity</a:t>
            </a:r>
            <a:r>
              <a:rPr lang="en-US" b="1"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1"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seems like most similar self tissue to tumor has highest chance of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(can also cite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see dense infiltration of T cells in sites of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had more peripheral T cell clones shared with TILs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Clonal expansion of CD8 T cells in the systemic circulation precedes development of ipilimumab-induced toxicities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Epitope spreading toward wild type melanocyte-lineage antigens rescues suboptimal immune checkpoint blockade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Exceptional response and multisystem autoimmune-like toxicities associated with the same T cell clone in a patient with uveal melanoma treated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in order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at site of colitis with gut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cells, suggesting clonal expansion from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cells seen infiltrating into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tissue, T cells seen targeting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tissue seen in blood, so T cells involved in </a:t>
            </a:r>
            <a:r>
              <a:rPr lang="en-US" b="1" dirty="0" err="1">
                <a:solidFill>
                  <a:srgbClr val="569CD6"/>
                </a:solidFill>
                <a:effectLst/>
                <a:latin typeface="Menlo" panose="020B0609030804020204" pitchFamily="49" charset="0"/>
              </a:rPr>
              <a:t>irAEs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autoantibodies present ~50% of time for </a:t>
            </a:r>
            <a:r>
              <a:rPr lang="en-US" b="1" dirty="0" err="1">
                <a:solidFill>
                  <a:srgbClr val="569CD6"/>
                </a:solidFill>
                <a:effectLst/>
                <a:latin typeface="Menlo" panose="020B0609030804020204" pitchFamily="49" charset="0"/>
              </a:rPr>
              <a:t>irAEs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 toxicities elicited by CTLA-4 blockade in cancer patients are associated with early diversification of the T cell repertoire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patients compared to no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Insight into immune profile associated with vitiligo onset and anti-tumoral response in melanoma patients receiving anti-PD-1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1" dirty="0" err="1">
                <a:solidFill>
                  <a:srgbClr val="569CD6"/>
                </a:solidFill>
                <a:effectLst/>
                <a:latin typeface="Menlo" panose="020B0609030804020204" pitchFamily="49" charset="0"/>
              </a:rPr>
              <a:t>crossreactivity</a:t>
            </a:r>
            <a:r>
              <a:rPr lang="en-US" b="1" dirty="0">
                <a:solidFill>
                  <a:srgbClr val="569CD6"/>
                </a:solidFill>
                <a:effectLst/>
                <a:latin typeface="Menlo" panose="020B0609030804020204" pitchFamily="49" charset="0"/>
              </a:rPr>
              <a:t> between primary tumor and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site but could also be </a:t>
            </a:r>
            <a:r>
              <a:rPr lang="en-US" b="1" dirty="0" err="1">
                <a:solidFill>
                  <a:srgbClr val="569CD6"/>
                </a:solidFill>
                <a:effectLst/>
                <a:latin typeface="Menlo" panose="020B0609030804020204" pitchFamily="49" charset="0"/>
              </a:rPr>
              <a:t>crossreactivity</a:t>
            </a:r>
            <a:r>
              <a:rPr lang="en-US" b="1" dirty="0">
                <a:solidFill>
                  <a:srgbClr val="569CD6"/>
                </a:solidFill>
                <a:effectLst/>
                <a:latin typeface="Menlo" panose="020B0609030804020204" pitchFamily="49" charset="0"/>
              </a:rPr>
              <a:t> between metastases and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Interpreting T cell </a:t>
            </a:r>
            <a:r>
              <a:rPr lang="en-US" b="1" dirty="0" err="1">
                <a:solidFill>
                  <a:srgbClr val="569CD6"/>
                </a:solidFill>
                <a:effectLst/>
                <a:latin typeface="Menlo" panose="020B0609030804020204" pitchFamily="49" charset="0"/>
              </a:rPr>
              <a:t>crossreactivity</a:t>
            </a:r>
            <a:r>
              <a:rPr lang="en-US" b="1"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crossreactivity</a:t>
            </a:r>
            <a:r>
              <a:rPr lang="en-US" b="1" dirty="0">
                <a:solidFill>
                  <a:srgbClr val="569CD6"/>
                </a:solidFill>
                <a:effectLst/>
                <a:latin typeface="Menlo" panose="020B0609030804020204" pitchFamily="49" charset="0"/>
              </a:rPr>
              <a:t> driven by structural similarities of seemingly unrelated </a:t>
            </a:r>
            <a:r>
              <a:rPr lang="en-US" b="1" dirty="0" err="1">
                <a:solidFill>
                  <a:srgbClr val="569CD6"/>
                </a:solidFill>
                <a:effectLst/>
                <a:latin typeface="Menlo" panose="020B0609030804020204" pitchFamily="49" charset="0"/>
              </a:rPr>
              <a:t>pMHCs</a:t>
            </a:r>
            <a:r>
              <a:rPr lang="en-US" b="1"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The promising link among tumor mutational burden, immune-related adverse events, and immune checkpoint inhibitors efficacy in SCLC</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can see same clonotypes of T cells reactive against tumor and self in </a:t>
            </a:r>
            <a:r>
              <a:rPr lang="en-US" b="1"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sub</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RM</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sub</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cells locally expanded in </a:t>
            </a:r>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-dermatitis and -colitis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88433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1"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Functionally specialized human CD4</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29809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SI talk</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January 2024</a:t>
            </a:r>
          </a:p>
          <a:p>
            <a:r>
              <a:rPr lang="en-US" dirty="0"/>
              <a:t>Ty Bottorff</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Study design</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610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05175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412029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1362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08919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a:t>Acknowledgements</a:t>
            </a:r>
            <a:endParaRPr lang="en-US" dirty="0"/>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914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047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16571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 focus on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EC391C59-ED49-174D-5CC9-7577CD2250C3}"/>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BC5472C1-103D-9E76-8B75-0DAFC6487972}"/>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178704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755640" y="231214"/>
            <a:ext cx="5598160" cy="6395572"/>
          </a:xfrm>
          <a:prstGeom prst="rect">
            <a:avLst/>
          </a:prstGeom>
        </p:spPr>
      </p:pic>
    </p:spTree>
    <p:extLst>
      <p:ext uri="{BB962C8B-B14F-4D97-AF65-F5344CB8AC3E}">
        <p14:creationId xmlns:p14="http://schemas.microsoft.com/office/powerpoint/2010/main" val="2689689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52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 blockade (ICB)</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104142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Immune-related adverse events (</a:t>
            </a:r>
            <a:r>
              <a:rPr lang="en-US" dirty="0" err="1"/>
              <a:t>irAEs</a:t>
            </a:r>
            <a:r>
              <a:rPr lang="en-US" dirty="0"/>
              <a:t>) from ICB</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69556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Biomarkers for </a:t>
            </a:r>
            <a:r>
              <a:rPr lang="en-US" dirty="0" err="1"/>
              <a:t>irAE</a:t>
            </a:r>
            <a:r>
              <a:rPr lang="en-US" dirty="0"/>
              <a:t> development from ICB</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74214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Hypotheses for </a:t>
            </a:r>
            <a:r>
              <a:rPr lang="en-US" dirty="0" err="1"/>
              <a:t>irAE</a:t>
            </a:r>
            <a:r>
              <a:rPr lang="en-US" dirty="0"/>
              <a:t> development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a:bodyPr>
          <a:lstStyle/>
          <a:p>
            <a:r>
              <a:rPr lang="en-US" dirty="0"/>
              <a:t>cross-reactive T cells reacting to both tumor and self</a:t>
            </a:r>
          </a:p>
          <a:p>
            <a:pPr lvl="1"/>
            <a:r>
              <a:rPr lang="en-US" dirty="0">
                <a:solidFill>
                  <a:srgbClr val="1F2328"/>
                </a:solidFill>
                <a:latin typeface="-apple-system"/>
              </a:rPr>
              <a:t>evidence for dense infiltration of T cells in sites of </a:t>
            </a:r>
            <a:r>
              <a:rPr lang="en-US" dirty="0" err="1">
                <a:solidFill>
                  <a:srgbClr val="1F2328"/>
                </a:solidFill>
                <a:latin typeface="-apple-system"/>
              </a:rPr>
              <a:t>irAEs</a:t>
            </a:r>
            <a:endParaRPr lang="en-US" i="0" u="none" strike="noStrike" dirty="0">
              <a:solidFill>
                <a:srgbClr val="1F2328"/>
              </a:solidFill>
              <a:effectLst/>
              <a:latin typeface="-apple-system"/>
            </a:endParaRPr>
          </a:p>
          <a:p>
            <a:pPr lvl="1"/>
            <a:r>
              <a:rPr lang="en-US" i="0" u="none" strike="noStrike" dirty="0">
                <a:solidFill>
                  <a:srgbClr val="1F2328"/>
                </a:solidFill>
                <a:effectLst/>
                <a:latin typeface="-apple-system"/>
              </a:rPr>
              <a:t>evidence for ICIs inducing expansion of T cells</a:t>
            </a:r>
            <a:endParaRPr lang="en-US" baseline="30000" dirty="0">
              <a:solidFill>
                <a:srgbClr val="1F2328"/>
              </a:solidFill>
              <a:latin typeface="-apple-system"/>
            </a:endParaRPr>
          </a:p>
          <a:p>
            <a:pPr lvl="1"/>
            <a:r>
              <a:rPr lang="en-US" i="0" u="none" strike="noStrike" dirty="0">
                <a:solidFill>
                  <a:srgbClr val="1F2328"/>
                </a:solidFill>
                <a:effectLst/>
                <a:latin typeface="-apple-system"/>
              </a:rPr>
              <a:t>evidence for </a:t>
            </a:r>
            <a:r>
              <a:rPr lang="en-US" i="0" u="none" strike="noStrike" dirty="0" err="1">
                <a:effectLst/>
              </a:rPr>
              <a:t>irAE</a:t>
            </a:r>
            <a:r>
              <a:rPr lang="en-US" i="0" u="none" strike="noStrike" dirty="0">
                <a:effectLst/>
              </a:rPr>
              <a:t> development being </a:t>
            </a:r>
            <a:r>
              <a:rPr lang="en-US" i="1" u="none" strike="noStrike" dirty="0">
                <a:effectLst/>
              </a:rPr>
              <a:t>associated</a:t>
            </a:r>
            <a:r>
              <a:rPr lang="en-US" i="0" u="none" strike="noStrike" dirty="0">
                <a:effectLst/>
              </a:rPr>
              <a:t> with expansion of T cells</a:t>
            </a:r>
            <a:endParaRPr lang="en-US" dirty="0"/>
          </a:p>
        </p:txBody>
      </p:sp>
      <p:pic>
        <p:nvPicPr>
          <p:cNvPr id="4" name="Picture 3">
            <a:extLst>
              <a:ext uri="{FF2B5EF4-FFF2-40B4-BE49-F238E27FC236}">
                <a16:creationId xmlns:a16="http://schemas.microsoft.com/office/drawing/2014/main" id="{02484C60-7B4A-8A55-AA94-8BFCEA524ACF}"/>
              </a:ext>
            </a:extLst>
          </p:cNvPr>
          <p:cNvPicPr>
            <a:picLocks noChangeAspect="1"/>
          </p:cNvPicPr>
          <p:nvPr/>
        </p:nvPicPr>
        <p:blipFill>
          <a:blip r:embed="rId3"/>
          <a:stretch>
            <a:fillRect/>
          </a:stretch>
        </p:blipFill>
        <p:spPr>
          <a:xfrm>
            <a:off x="7083155" y="1837031"/>
            <a:ext cx="4744114" cy="4427244"/>
          </a:xfrm>
          <a:prstGeom prst="rect">
            <a:avLst/>
          </a:prstGeom>
        </p:spPr>
      </p:pic>
    </p:spTree>
    <p:extLst>
      <p:ext uri="{BB962C8B-B14F-4D97-AF65-F5344CB8AC3E}">
        <p14:creationId xmlns:p14="http://schemas.microsoft.com/office/powerpoint/2010/main" val="306352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Hydrophobicity</a:t>
            </a:r>
          </a:p>
          <a:p>
            <a:pPr lvl="1"/>
            <a:r>
              <a:rPr lang="en-US" dirty="0"/>
              <a:t>more hydrophobic TCRs might be more cross-reactive as they allow more alternative contacts</a:t>
            </a:r>
          </a:p>
          <a:p>
            <a:r>
              <a:rPr lang="en-US" dirty="0"/>
              <a:t>Germline-ness</a:t>
            </a:r>
          </a:p>
          <a:p>
            <a:pPr lvl="1"/>
            <a:r>
              <a:rPr lang="en-US" dirty="0"/>
              <a:t>more germline-like TCRs might be more cross-reactive as they have lower sequence complexity</a:t>
            </a:r>
          </a:p>
          <a:p>
            <a:r>
              <a:rPr lang="en-US" dirty="0"/>
              <a:t>Length</a:t>
            </a:r>
          </a:p>
          <a:p>
            <a:pPr lvl="1"/>
            <a:r>
              <a:rPr lang="en-US" dirty="0"/>
              <a:t>longer junctions might promote cross-reactivity as they allow more alternative contacts</a:t>
            </a:r>
          </a:p>
        </p:txBody>
      </p:sp>
    </p:spTree>
    <p:extLst>
      <p:ext uri="{BB962C8B-B14F-4D97-AF65-F5344CB8AC3E}">
        <p14:creationId xmlns:p14="http://schemas.microsoft.com/office/powerpoint/2010/main" val="177588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13763</TotalTime>
  <Words>3360</Words>
  <Application>Microsoft Macintosh PowerPoint</Application>
  <PresentationFormat>Widescreen</PresentationFormat>
  <Paragraphs>256</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Calibri Light</vt:lpstr>
      <vt:lpstr>Cambria</vt:lpstr>
      <vt:lpstr>ElsevierGulliver</vt:lpstr>
      <vt:lpstr>Menlo</vt:lpstr>
      <vt:lpstr>Roboto</vt:lpstr>
      <vt:lpstr>Office Theme</vt:lpstr>
      <vt:lpstr>SI talk</vt:lpstr>
      <vt:lpstr>Outline</vt:lpstr>
      <vt:lpstr>Immune checkpoints</vt:lpstr>
      <vt:lpstr>Immune checkpoint blockade (ICB)</vt:lpstr>
      <vt:lpstr>Immune-related adverse events (irAEs) from ICB</vt:lpstr>
      <vt:lpstr>irAEs vs. autoimmune conditions</vt:lpstr>
      <vt:lpstr>Biomarkers for irAE development from ICB</vt:lpstr>
      <vt:lpstr>Hypotheses for irAE development</vt:lpstr>
      <vt:lpstr>Goal: determine if TCR (junction) features can serve a proxy for T cell cross-reactivity</vt:lpstr>
      <vt:lpstr>Study design</vt:lpstr>
      <vt:lpstr>Methods</vt:lpstr>
      <vt:lpstr>Results</vt:lpstr>
      <vt:lpstr>Conclusions</vt:lpstr>
      <vt:lpstr>Next steps</vt:lpstr>
      <vt:lpstr>Acknowledgements</vt:lpstr>
      <vt:lpstr>References</vt:lpstr>
      <vt:lpstr>PD-1 and CTLA-4 blockade induce distinct responses despite both converging on Akt signaling</vt:lpstr>
      <vt:lpstr>Effect of tumor type on ICB response</vt:lpstr>
      <vt:lpstr>Predictors of ICB response</vt:lpstr>
      <vt:lpstr>irAEs vs. autoimmune conditions</vt:lpstr>
      <vt:lpstr>A focus on T cells in irAE development</vt:lpstr>
      <vt:lpstr>Patient demographics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2021</cp:revision>
  <dcterms:created xsi:type="dcterms:W3CDTF">2023-09-15T17:40:02Z</dcterms:created>
  <dcterms:modified xsi:type="dcterms:W3CDTF">2023-12-07T23:21:37Z</dcterms:modified>
</cp:coreProperties>
</file>